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7"/>
  </p:notesMasterIdLst>
  <p:sldIdLst>
    <p:sldId id="296" r:id="rId2"/>
    <p:sldId id="261" r:id="rId3"/>
    <p:sldId id="317" r:id="rId4"/>
    <p:sldId id="31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82" autoAdjust="0"/>
    <p:restoredTop sz="94343" autoAdjust="0"/>
  </p:normalViewPr>
  <p:slideViewPr>
    <p:cSldViewPr snapToGrid="0">
      <p:cViewPr>
        <p:scale>
          <a:sx n="69" d="100"/>
          <a:sy n="69" d="100"/>
        </p:scale>
        <p:origin x="642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kp6nHoS_p4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1 – Aug </a:t>
            </a:r>
            <a:r>
              <a:rPr lang="en-US" dirty="0" smtClean="0"/>
              <a:t>23, 2019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9119576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P3 Challenge – Do Now (on slips of paper)</a:t>
            </a:r>
          </a:p>
          <a:p>
            <a:r>
              <a:rPr lang="en-US" sz="2000" b="1" dirty="0"/>
              <a:t>The length of a rectangle is measured to be 15.2 +/- 0.3 cm while its width is measured to be 6.2 +/- 0.3 cm. What is the area of the rectangle with its propagated uncertainty?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41173" y="5124456"/>
            <a:ext cx="28983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Get out 1.2 WS </a:t>
            </a:r>
            <a:r>
              <a:rPr lang="en-US" dirty="0" smtClean="0">
                <a:solidFill>
                  <a:srgbClr val="7030A0"/>
                </a:solidFill>
              </a:rPr>
              <a:t>p2-4 </a:t>
            </a:r>
            <a:r>
              <a:rPr lang="en-US" dirty="0" smtClean="0">
                <a:solidFill>
                  <a:srgbClr val="7030A0"/>
                </a:solidFill>
              </a:rPr>
              <a:t>for 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HMK check</a:t>
            </a:r>
          </a:p>
        </p:txBody>
      </p:sp>
    </p:spTree>
    <p:extLst>
      <p:ext uri="{BB962C8B-B14F-4D97-AF65-F5344CB8AC3E}">
        <p14:creationId xmlns:p14="http://schemas.microsoft.com/office/powerpoint/2010/main" val="209017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and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Objectives</a:t>
            </a:r>
          </a:p>
          <a:p>
            <a:pPr lvl="1"/>
            <a:r>
              <a:rPr lang="en-US" b="1" dirty="0" smtClean="0"/>
              <a:t>1.2 Uncertainties and Errors</a:t>
            </a:r>
            <a:endParaRPr lang="en-US" b="1" dirty="0"/>
          </a:p>
          <a:p>
            <a:pPr lvl="1"/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Assignment:</a:t>
            </a:r>
            <a:r>
              <a:rPr lang="en-US" dirty="0" smtClean="0"/>
              <a:t> </a:t>
            </a:r>
            <a:r>
              <a:rPr lang="en-US" b="1" dirty="0" smtClean="0"/>
              <a:t>One graph to process from video</a:t>
            </a:r>
            <a:endParaRPr lang="en-US" dirty="0"/>
          </a:p>
          <a:p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/>
              <a:t>Agenda</a:t>
            </a:r>
          </a:p>
          <a:p>
            <a:pPr lvl="1"/>
            <a:r>
              <a:rPr lang="en-US" b="1" dirty="0"/>
              <a:t>Error in Graphs</a:t>
            </a:r>
          </a:p>
          <a:p>
            <a:pPr lvl="1"/>
            <a:r>
              <a:rPr lang="en-US" b="1" dirty="0" smtClean="0"/>
              <a:t>Homework Review</a:t>
            </a:r>
          </a:p>
          <a:p>
            <a:pPr lvl="1"/>
            <a:r>
              <a:rPr lang="en-US" b="1" dirty="0" smtClean="0"/>
              <a:t>Graphing Density of Water Lab Overview</a:t>
            </a:r>
            <a:r>
              <a:rPr lang="en-US" b="1" dirty="0" smtClean="0"/>
              <a:t> (time permitting)</a:t>
            </a:r>
            <a:endParaRPr lang="en-US" b="1" dirty="0" smtClean="0"/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848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Graphing Error Analysis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Decide on IV and DV variables.</a:t>
            </a:r>
          </a:p>
          <a:p>
            <a:r>
              <a:rPr lang="en-US" b="1" dirty="0" smtClean="0"/>
              <a:t>Title the graph and the two axes.</a:t>
            </a:r>
          </a:p>
          <a:p>
            <a:r>
              <a:rPr lang="en-US" b="1" dirty="0" smtClean="0"/>
              <a:t>Decide on scales for both axes.</a:t>
            </a:r>
          </a:p>
          <a:p>
            <a:r>
              <a:rPr lang="en-US" b="1" dirty="0" smtClean="0"/>
              <a:t>Plot points.</a:t>
            </a:r>
          </a:p>
          <a:p>
            <a:r>
              <a:rPr lang="en-US" b="1" dirty="0" smtClean="0"/>
              <a:t>Draw error bars for extreme points (or all)</a:t>
            </a:r>
          </a:p>
          <a:p>
            <a:r>
              <a:rPr lang="en-US" b="1" dirty="0" smtClean="0"/>
              <a:t>Draw best fit line.</a:t>
            </a:r>
          </a:p>
          <a:p>
            <a:r>
              <a:rPr lang="en-US" b="1" dirty="0" smtClean="0"/>
              <a:t>Find two points </a:t>
            </a:r>
            <a:r>
              <a:rPr lang="en-US" b="1" u="sng" dirty="0" smtClean="0"/>
              <a:t>on best fit line</a:t>
            </a:r>
            <a:r>
              <a:rPr lang="en-US" b="1" dirty="0" smtClean="0"/>
              <a:t>. </a:t>
            </a:r>
          </a:p>
          <a:p>
            <a:r>
              <a:rPr lang="en-US" b="1" dirty="0" smtClean="0"/>
              <a:t>Use algebra to find slope of and intercept of the best fit line.</a:t>
            </a:r>
          </a:p>
          <a:p>
            <a:r>
              <a:rPr lang="en-US" b="1" dirty="0" smtClean="0"/>
              <a:t>Draw the max and min slope lines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37053" y="2438679"/>
            <a:ext cx="4825159" cy="34163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Determine two points on each max/min line generated from the extreme point error boxes </a:t>
            </a:r>
          </a:p>
          <a:p>
            <a:r>
              <a:rPr lang="en-US" b="1" dirty="0" smtClean="0"/>
              <a:t>Use algebra to determine the slope and intercept of the max and min lines</a:t>
            </a:r>
          </a:p>
          <a:p>
            <a:r>
              <a:rPr lang="en-US" b="1" dirty="0" smtClean="0"/>
              <a:t>Find the (max – min)/2 for slope to determine the uncertainty in the best fit slope.</a:t>
            </a:r>
          </a:p>
          <a:p>
            <a:r>
              <a:rPr lang="en-US" b="1" dirty="0" smtClean="0"/>
              <a:t>Find the (max – min)/2 for the intercepts to determine the uncertainty in the best fit intercept.</a:t>
            </a:r>
          </a:p>
          <a:p>
            <a:r>
              <a:rPr lang="en-US" b="1" dirty="0" smtClean="0"/>
              <a:t>Write summary equation for the best fit line with uncertainties.</a:t>
            </a:r>
          </a:p>
          <a:p>
            <a:r>
              <a:rPr lang="en-US" b="1" dirty="0" smtClean="0"/>
              <a:t>Determine the percent error, if appropriate.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808664" y="5854979"/>
            <a:ext cx="10342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www.youtube.com/watch?v=Bkp6nHoS_p4</a:t>
            </a:r>
            <a:r>
              <a:rPr lang="en-US" dirty="0" smtClean="0"/>
              <a:t>  Animation of the process and practice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34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Graphing Lab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593701" cy="3416300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Collect Mass and Volume Data for water for volumes of </a:t>
            </a:r>
            <a:r>
              <a:rPr lang="en-US" b="1" dirty="0" smtClean="0"/>
              <a:t>APPROX 5</a:t>
            </a:r>
            <a:r>
              <a:rPr lang="en-US" b="1" dirty="0" smtClean="0"/>
              <a:t>, 15, 25, 35, 45 mL. </a:t>
            </a:r>
            <a:r>
              <a:rPr lang="en-US" b="1" dirty="0" smtClean="0"/>
              <a:t>(be sloppy)</a:t>
            </a:r>
            <a:endParaRPr lang="en-US" b="1" dirty="0" smtClean="0"/>
          </a:p>
          <a:p>
            <a:pPr lvl="1"/>
            <a:r>
              <a:rPr lang="en-US" b="1" dirty="0" smtClean="0"/>
              <a:t>Record the </a:t>
            </a:r>
            <a:r>
              <a:rPr lang="en-US" b="1" u="sng" dirty="0" smtClean="0"/>
              <a:t>actual volume used </a:t>
            </a:r>
            <a:r>
              <a:rPr lang="en-US" b="1" dirty="0" smtClean="0"/>
              <a:t>as accurately as possible. </a:t>
            </a:r>
            <a:r>
              <a:rPr lang="en-US" b="1" dirty="0" smtClean="0"/>
              <a:t> (Do </a:t>
            </a:r>
            <a:r>
              <a:rPr lang="en-US" b="1" dirty="0" smtClean="0"/>
              <a:t>NOT </a:t>
            </a:r>
            <a:r>
              <a:rPr lang="en-US" b="1" dirty="0" smtClean="0"/>
              <a:t>use exactly 5.0 mL etc…)</a:t>
            </a:r>
            <a:endParaRPr lang="en-US" b="1" dirty="0" smtClean="0"/>
          </a:p>
          <a:p>
            <a:pPr lvl="1"/>
            <a:r>
              <a:rPr lang="en-US" b="1" dirty="0" smtClean="0"/>
              <a:t>Record the mass to </a:t>
            </a:r>
            <a:r>
              <a:rPr lang="en-US" b="1" dirty="0"/>
              <a:t>3</a:t>
            </a:r>
            <a:r>
              <a:rPr lang="en-US" b="1" dirty="0" smtClean="0"/>
              <a:t> </a:t>
            </a:r>
            <a:r>
              <a:rPr lang="en-US" b="1" dirty="0" smtClean="0"/>
              <a:t>decimal places using </a:t>
            </a:r>
            <a:r>
              <a:rPr lang="en-US" b="1" dirty="0" smtClean="0"/>
              <a:t>a triple beam balance</a:t>
            </a:r>
            <a:r>
              <a:rPr lang="en-US" b="1" dirty="0" smtClean="0"/>
              <a:t>. </a:t>
            </a:r>
            <a:r>
              <a:rPr lang="en-US" b="1" dirty="0" smtClean="0"/>
              <a:t>(be very sloppy) </a:t>
            </a:r>
            <a:endParaRPr lang="en-US" b="1" dirty="0"/>
          </a:p>
          <a:p>
            <a:r>
              <a:rPr lang="en-US" b="1" dirty="0" smtClean="0"/>
              <a:t>Share your data with the class on the board and copy all class data.</a:t>
            </a:r>
          </a:p>
          <a:p>
            <a:r>
              <a:rPr lang="en-US" b="1" dirty="0" smtClean="0"/>
              <a:t>Find </a:t>
            </a:r>
            <a:r>
              <a:rPr lang="en-US" b="1" dirty="0" err="1" smtClean="0"/>
              <a:t>ave</a:t>
            </a:r>
            <a:r>
              <a:rPr lang="en-US" b="1" dirty="0" smtClean="0"/>
              <a:t> and </a:t>
            </a:r>
            <a:r>
              <a:rPr lang="en-US" b="1" dirty="0" err="1" smtClean="0"/>
              <a:t>std</a:t>
            </a:r>
            <a:r>
              <a:rPr lang="en-US" b="1" dirty="0" smtClean="0"/>
              <a:t> dev of all volume and mass data. (Divide and conquer.)</a:t>
            </a:r>
          </a:p>
          <a:p>
            <a:r>
              <a:rPr lang="en-US" b="1" dirty="0" smtClean="0"/>
              <a:t>Plot points (mass vs volume) with error bars for each point reflecting </a:t>
            </a:r>
            <a:r>
              <a:rPr lang="en-US" b="1" dirty="0" err="1" smtClean="0"/>
              <a:t>std</a:t>
            </a:r>
            <a:r>
              <a:rPr lang="en-US" b="1" dirty="0"/>
              <a:t> </a:t>
            </a:r>
            <a:r>
              <a:rPr lang="en-US" b="1" dirty="0" err="1" smtClean="0"/>
              <a:t>devs</a:t>
            </a:r>
            <a:endParaRPr lang="en-US" b="1" dirty="0" smtClean="0"/>
          </a:p>
          <a:p>
            <a:r>
              <a:rPr lang="en-US" b="1" dirty="0" smtClean="0"/>
              <a:t>Determine min/max lines to asses uncertainty in slope and intercept.</a:t>
            </a:r>
          </a:p>
          <a:p>
            <a:r>
              <a:rPr lang="en-US" b="1" dirty="0" smtClean="0"/>
              <a:t>Determine best fit line with uncertainties for the density of water.  </a:t>
            </a:r>
          </a:p>
          <a:p>
            <a:r>
              <a:rPr lang="en-US" b="1" dirty="0" smtClean="0"/>
              <a:t>Compare results to accepted 1.00 g/mL with a % error.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8792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9277518" cy="341630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Exit slip –  Describe how one determines the uncertainty in the value of a slope that is determined graphically.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sz="2000" b="1" dirty="0" smtClean="0"/>
              <a:t>What’s Due?  (Pending assignments to complete.)</a:t>
            </a:r>
          </a:p>
          <a:p>
            <a:pPr lvl="1"/>
            <a:r>
              <a:rPr lang="en-US" sz="1800" b="1" dirty="0" smtClean="0"/>
              <a:t>Complete the graph and data processing for the Graphing Lab Activity. </a:t>
            </a:r>
          </a:p>
          <a:p>
            <a:r>
              <a:rPr lang="en-US" sz="2000" b="1" dirty="0" smtClean="0"/>
              <a:t>What’s Next?  (How to prepare for the next day)</a:t>
            </a:r>
          </a:p>
          <a:p>
            <a:pPr lvl="1"/>
            <a:r>
              <a:rPr lang="en-US" sz="1800" b="1" dirty="0" smtClean="0"/>
              <a:t>Read IB 1.2 p 11-20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23122</TotalTime>
  <Words>475</Words>
  <Application>Microsoft Office PowerPoint</Application>
  <PresentationFormat>Widescreen</PresentationFormat>
  <Paragraphs>51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Wingdings 3</vt:lpstr>
      <vt:lpstr>Ion Boardroom</vt:lpstr>
      <vt:lpstr>Physics 1 – Aug 23, 2019</vt:lpstr>
      <vt:lpstr>Objectives and Agenda</vt:lpstr>
      <vt:lpstr>Graphing Error Analysis Overview</vt:lpstr>
      <vt:lpstr>Graphing Lab Overview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112</cp:revision>
  <dcterms:created xsi:type="dcterms:W3CDTF">2015-08-11T02:33:52Z</dcterms:created>
  <dcterms:modified xsi:type="dcterms:W3CDTF">2019-08-21T20:11:15Z</dcterms:modified>
</cp:coreProperties>
</file>